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  <p:embeddedFont>
      <p:font typeface="Garamond" panose="02020404030301010803" pitchFamily="18" charset="0"/>
      <p:regular r:id="rId65"/>
      <p:bold r:id="rId66"/>
      <p:italic r:id="rId67"/>
      <p:boldItalic r:id="rId68"/>
    </p:embeddedFont>
    <p:embeddedFont>
      <p:font typeface="Wingdings 3" panose="05040102010807070707" pitchFamily="18" charset="2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h3NeRbK4/V9rTX9nvUi8DPWE4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F0E6A7-2A6E-47BA-B475-A422447ADA23}" v="198" dt="2023-02-25T07:15:0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A8BE2-F911-487E-A5BD-67F17390E2B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157E14-D153-4B3C-AA5D-D92D1AD75AAC}">
      <dgm:prSet/>
      <dgm:spPr/>
      <dgm:t>
        <a:bodyPr/>
        <a:lstStyle/>
        <a:p>
          <a:r>
            <a:rPr lang="en-IN"/>
            <a:t>This case study aims to give you an idea of applying EDA in a real business scenario. In this case study, apart from applying the techniques that you have learnt in the EDA module, you will also develop a basic understanding of risk analytics in banking and financial services and understand how data is used to minimize the risk of losing money while lending to customers.</a:t>
          </a:r>
          <a:endParaRPr lang="en-US"/>
        </a:p>
      </dgm:t>
    </dgm:pt>
    <dgm:pt modelId="{6AFF1F13-07D6-44FA-9640-2950A70D00CF}" type="parTrans" cxnId="{70C23D2D-D9D7-4D27-8B91-C61A24799684}">
      <dgm:prSet/>
      <dgm:spPr/>
      <dgm:t>
        <a:bodyPr/>
        <a:lstStyle/>
        <a:p>
          <a:endParaRPr lang="en-US"/>
        </a:p>
      </dgm:t>
    </dgm:pt>
    <dgm:pt modelId="{CB0D7536-6ACF-4C08-805D-4E8175873AD5}" type="sibTrans" cxnId="{70C23D2D-D9D7-4D27-8B91-C61A24799684}">
      <dgm:prSet/>
      <dgm:spPr/>
      <dgm:t>
        <a:bodyPr/>
        <a:lstStyle/>
        <a:p>
          <a:endParaRPr lang="en-US"/>
        </a:p>
      </dgm:t>
    </dgm:pt>
    <dgm:pt modelId="{BFF115B2-6C2A-41F5-A787-4459D8D71720}">
      <dgm:prSet/>
      <dgm:spPr/>
      <dgm:t>
        <a:bodyPr/>
        <a:lstStyle/>
        <a:p>
          <a:r>
            <a:rPr lang="en-IN"/>
            <a:t>1. Application data </a:t>
          </a:r>
          <a:endParaRPr lang="en-US"/>
        </a:p>
      </dgm:t>
    </dgm:pt>
    <dgm:pt modelId="{999128D7-DB5B-4DCF-8288-2FC17F3C4ECB}" type="parTrans" cxnId="{EA179791-73B0-4A86-8CC8-01642D2B6275}">
      <dgm:prSet/>
      <dgm:spPr/>
      <dgm:t>
        <a:bodyPr/>
        <a:lstStyle/>
        <a:p>
          <a:endParaRPr lang="en-US"/>
        </a:p>
      </dgm:t>
    </dgm:pt>
    <dgm:pt modelId="{127F7495-3FC4-484C-9B5D-E6C07BAB687A}" type="sibTrans" cxnId="{EA179791-73B0-4A86-8CC8-01642D2B6275}">
      <dgm:prSet/>
      <dgm:spPr/>
      <dgm:t>
        <a:bodyPr/>
        <a:lstStyle/>
        <a:p>
          <a:endParaRPr lang="en-US"/>
        </a:p>
      </dgm:t>
    </dgm:pt>
    <dgm:pt modelId="{37C62B8B-579A-4E2F-A9F6-B00807503562}">
      <dgm:prSet/>
      <dgm:spPr/>
      <dgm:t>
        <a:bodyPr/>
        <a:lstStyle/>
        <a:p>
          <a:r>
            <a:rPr lang="en-IN"/>
            <a:t>2. Previous application</a:t>
          </a:r>
          <a:endParaRPr lang="en-US"/>
        </a:p>
      </dgm:t>
    </dgm:pt>
    <dgm:pt modelId="{BBE67837-FE7F-4D99-8F30-EF7252449338}" type="parTrans" cxnId="{BC602C80-11D0-4085-B48B-891BAEAF2A37}">
      <dgm:prSet/>
      <dgm:spPr/>
      <dgm:t>
        <a:bodyPr/>
        <a:lstStyle/>
        <a:p>
          <a:endParaRPr lang="en-US"/>
        </a:p>
      </dgm:t>
    </dgm:pt>
    <dgm:pt modelId="{93F8E8BF-CDB6-4774-AC0E-F1105B48508E}" type="sibTrans" cxnId="{BC602C80-11D0-4085-B48B-891BAEAF2A37}">
      <dgm:prSet/>
      <dgm:spPr/>
      <dgm:t>
        <a:bodyPr/>
        <a:lstStyle/>
        <a:p>
          <a:endParaRPr lang="en-US"/>
        </a:p>
      </dgm:t>
    </dgm:pt>
    <dgm:pt modelId="{B855B9B4-6CD4-42C0-A420-38FB050AB1D7}" type="pres">
      <dgm:prSet presAssocID="{17DA8BE2-F911-487E-A5BD-67F17390E2B9}" presName="linear" presStyleCnt="0">
        <dgm:presLayoutVars>
          <dgm:animLvl val="lvl"/>
          <dgm:resizeHandles val="exact"/>
        </dgm:presLayoutVars>
      </dgm:prSet>
      <dgm:spPr/>
    </dgm:pt>
    <dgm:pt modelId="{7EA68F48-BC3C-4FAE-A249-23F96C6D8910}" type="pres">
      <dgm:prSet presAssocID="{0F157E14-D153-4B3C-AA5D-D92D1AD75A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0E7200-1A80-4A05-B75B-6E84AE69F658}" type="pres">
      <dgm:prSet presAssocID="{CB0D7536-6ACF-4C08-805D-4E8175873AD5}" presName="spacer" presStyleCnt="0"/>
      <dgm:spPr/>
    </dgm:pt>
    <dgm:pt modelId="{E61C3648-22F1-42A6-8431-EAE581AD83CF}" type="pres">
      <dgm:prSet presAssocID="{BFF115B2-6C2A-41F5-A787-4459D8D717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66F2DA-3C4C-4FB7-BB8B-937174BE8050}" type="pres">
      <dgm:prSet presAssocID="{127F7495-3FC4-484C-9B5D-E6C07BAB687A}" presName="spacer" presStyleCnt="0"/>
      <dgm:spPr/>
    </dgm:pt>
    <dgm:pt modelId="{8F940C5E-A0F7-43BA-943D-B6D6DF25E1A6}" type="pres">
      <dgm:prSet presAssocID="{37C62B8B-579A-4E2F-A9F6-B008075035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C23D2D-D9D7-4D27-8B91-C61A24799684}" srcId="{17DA8BE2-F911-487E-A5BD-67F17390E2B9}" destId="{0F157E14-D153-4B3C-AA5D-D92D1AD75AAC}" srcOrd="0" destOrd="0" parTransId="{6AFF1F13-07D6-44FA-9640-2950A70D00CF}" sibTransId="{CB0D7536-6ACF-4C08-805D-4E8175873AD5}"/>
    <dgm:cxn modelId="{F3023669-B256-4BB0-B4CF-58B2F70E2368}" type="presOf" srcId="{37C62B8B-579A-4E2F-A9F6-B00807503562}" destId="{8F940C5E-A0F7-43BA-943D-B6D6DF25E1A6}" srcOrd="0" destOrd="0" presId="urn:microsoft.com/office/officeart/2005/8/layout/vList2"/>
    <dgm:cxn modelId="{BC602C80-11D0-4085-B48B-891BAEAF2A37}" srcId="{17DA8BE2-F911-487E-A5BD-67F17390E2B9}" destId="{37C62B8B-579A-4E2F-A9F6-B00807503562}" srcOrd="2" destOrd="0" parTransId="{BBE67837-FE7F-4D99-8F30-EF7252449338}" sibTransId="{93F8E8BF-CDB6-4774-AC0E-F1105B48508E}"/>
    <dgm:cxn modelId="{EA179791-73B0-4A86-8CC8-01642D2B6275}" srcId="{17DA8BE2-F911-487E-A5BD-67F17390E2B9}" destId="{BFF115B2-6C2A-41F5-A787-4459D8D71720}" srcOrd="1" destOrd="0" parTransId="{999128D7-DB5B-4DCF-8288-2FC17F3C4ECB}" sibTransId="{127F7495-3FC4-484C-9B5D-E6C07BAB687A}"/>
    <dgm:cxn modelId="{A143B29C-5C8C-4F80-BBD2-A476C42607F4}" type="presOf" srcId="{BFF115B2-6C2A-41F5-A787-4459D8D71720}" destId="{E61C3648-22F1-42A6-8431-EAE581AD83CF}" srcOrd="0" destOrd="0" presId="urn:microsoft.com/office/officeart/2005/8/layout/vList2"/>
    <dgm:cxn modelId="{6A1063AA-2CA1-42A4-9111-38D731E81A3D}" type="presOf" srcId="{0F157E14-D153-4B3C-AA5D-D92D1AD75AAC}" destId="{7EA68F48-BC3C-4FAE-A249-23F96C6D8910}" srcOrd="0" destOrd="0" presId="urn:microsoft.com/office/officeart/2005/8/layout/vList2"/>
    <dgm:cxn modelId="{7A9B4CC7-A5FE-4BBC-A4D3-7AC2493A5ECC}" type="presOf" srcId="{17DA8BE2-F911-487E-A5BD-67F17390E2B9}" destId="{B855B9B4-6CD4-42C0-A420-38FB050AB1D7}" srcOrd="0" destOrd="0" presId="urn:microsoft.com/office/officeart/2005/8/layout/vList2"/>
    <dgm:cxn modelId="{91D43513-9740-4567-BD40-8886AB5360CB}" type="presParOf" srcId="{B855B9B4-6CD4-42C0-A420-38FB050AB1D7}" destId="{7EA68F48-BC3C-4FAE-A249-23F96C6D8910}" srcOrd="0" destOrd="0" presId="urn:microsoft.com/office/officeart/2005/8/layout/vList2"/>
    <dgm:cxn modelId="{1F86FBFC-5D92-4FB8-A854-763E42DD8502}" type="presParOf" srcId="{B855B9B4-6CD4-42C0-A420-38FB050AB1D7}" destId="{3D0E7200-1A80-4A05-B75B-6E84AE69F658}" srcOrd="1" destOrd="0" presId="urn:microsoft.com/office/officeart/2005/8/layout/vList2"/>
    <dgm:cxn modelId="{4418956C-F2A5-4CD7-B2DE-660695C903E0}" type="presParOf" srcId="{B855B9B4-6CD4-42C0-A420-38FB050AB1D7}" destId="{E61C3648-22F1-42A6-8431-EAE581AD83CF}" srcOrd="2" destOrd="0" presId="urn:microsoft.com/office/officeart/2005/8/layout/vList2"/>
    <dgm:cxn modelId="{79B10D4E-4D1B-4AC8-B5D8-32BBAC51C3AE}" type="presParOf" srcId="{B855B9B4-6CD4-42C0-A420-38FB050AB1D7}" destId="{3C66F2DA-3C4C-4FB7-BB8B-937174BE8050}" srcOrd="3" destOrd="0" presId="urn:microsoft.com/office/officeart/2005/8/layout/vList2"/>
    <dgm:cxn modelId="{B264C0AF-6DE3-4F26-B4B9-C6606EC27A0E}" type="presParOf" srcId="{B855B9B4-6CD4-42C0-A420-38FB050AB1D7}" destId="{8F940C5E-A0F7-43BA-943D-B6D6DF25E1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F7F486-9FBE-4FA1-8D8A-E85CB9B24FC5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A267990-38D7-4161-B818-3ACC3CDAFCD1}">
      <dgm:prSet/>
      <dgm:spPr/>
      <dgm:t>
        <a:bodyPr/>
        <a:lstStyle/>
        <a:p>
          <a:r>
            <a:rPr lang="en-IN" b="0" i="0"/>
            <a:t>Following were the steps of project approach:</a:t>
          </a:r>
          <a:endParaRPr lang="en-US"/>
        </a:p>
      </dgm:t>
    </dgm:pt>
    <dgm:pt modelId="{B1E1DA80-CEF0-40AB-BF62-03ACE7F219EB}" type="parTrans" cxnId="{CA6AEE34-060C-4BA7-AA0A-71521418346A}">
      <dgm:prSet/>
      <dgm:spPr/>
      <dgm:t>
        <a:bodyPr/>
        <a:lstStyle/>
        <a:p>
          <a:endParaRPr lang="en-US"/>
        </a:p>
      </dgm:t>
    </dgm:pt>
    <dgm:pt modelId="{B9EF8D10-6203-4037-8DF9-CA3223841708}" type="sibTrans" cxnId="{CA6AEE34-060C-4BA7-AA0A-71521418346A}">
      <dgm:prSet/>
      <dgm:spPr/>
      <dgm:t>
        <a:bodyPr/>
        <a:lstStyle/>
        <a:p>
          <a:endParaRPr lang="en-US"/>
        </a:p>
      </dgm:t>
    </dgm:pt>
    <dgm:pt modelId="{14CB3B08-E8B1-44C8-BD20-53124AA85FED}">
      <dgm:prSet/>
      <dgm:spPr/>
      <dgm:t>
        <a:bodyPr/>
        <a:lstStyle/>
        <a:p>
          <a:r>
            <a:rPr lang="en-IN" b="0" i="0"/>
            <a:t>1. Observing &amp; understanding the data </a:t>
          </a:r>
          <a:endParaRPr lang="en-US"/>
        </a:p>
      </dgm:t>
    </dgm:pt>
    <dgm:pt modelId="{7F9B34F2-BD03-4A44-BB8C-F6DB82ABAC2F}" type="parTrans" cxnId="{11860268-DA33-4FA0-B633-2C2C98389B21}">
      <dgm:prSet/>
      <dgm:spPr/>
      <dgm:t>
        <a:bodyPr/>
        <a:lstStyle/>
        <a:p>
          <a:endParaRPr lang="en-US"/>
        </a:p>
      </dgm:t>
    </dgm:pt>
    <dgm:pt modelId="{828091BA-AD25-4309-9FC1-A01B3D6E9508}" type="sibTrans" cxnId="{11860268-DA33-4FA0-B633-2C2C98389B21}">
      <dgm:prSet/>
      <dgm:spPr/>
      <dgm:t>
        <a:bodyPr/>
        <a:lstStyle/>
        <a:p>
          <a:endParaRPr lang="en-US"/>
        </a:p>
      </dgm:t>
    </dgm:pt>
    <dgm:pt modelId="{EC884905-2546-401C-8F23-3DED80648BF0}">
      <dgm:prSet/>
      <dgm:spPr/>
      <dgm:t>
        <a:bodyPr/>
        <a:lstStyle/>
        <a:p>
          <a:r>
            <a:rPr lang="en-IN" b="0" i="0"/>
            <a:t>2. Data Cleaning </a:t>
          </a:r>
          <a:endParaRPr lang="en-US"/>
        </a:p>
      </dgm:t>
    </dgm:pt>
    <dgm:pt modelId="{5913901F-ED62-4663-AF67-BE9AC73F577A}" type="parTrans" cxnId="{FFCD2A2D-68FF-4266-8CD0-945646BD78EB}">
      <dgm:prSet/>
      <dgm:spPr/>
      <dgm:t>
        <a:bodyPr/>
        <a:lstStyle/>
        <a:p>
          <a:endParaRPr lang="en-US"/>
        </a:p>
      </dgm:t>
    </dgm:pt>
    <dgm:pt modelId="{C9FCFBBA-16BF-4743-8059-8A525A331407}" type="sibTrans" cxnId="{FFCD2A2D-68FF-4266-8CD0-945646BD78EB}">
      <dgm:prSet/>
      <dgm:spPr/>
      <dgm:t>
        <a:bodyPr/>
        <a:lstStyle/>
        <a:p>
          <a:endParaRPr lang="en-US"/>
        </a:p>
      </dgm:t>
    </dgm:pt>
    <dgm:pt modelId="{C214FE4B-525B-4BD4-9842-18A7F87ABA1E}">
      <dgm:prSet/>
      <dgm:spPr/>
      <dgm:t>
        <a:bodyPr/>
        <a:lstStyle/>
        <a:p>
          <a:r>
            <a:rPr lang="en-IN" b="0" i="0"/>
            <a:t>3. Data Analysis</a:t>
          </a:r>
          <a:endParaRPr lang="en-US"/>
        </a:p>
      </dgm:t>
    </dgm:pt>
    <dgm:pt modelId="{E7A0BE14-F17C-4409-B3AC-EA4D12E8A8FA}" type="parTrans" cxnId="{6DDD81CF-D073-4C76-B072-8EAD0FE25F8C}">
      <dgm:prSet/>
      <dgm:spPr/>
      <dgm:t>
        <a:bodyPr/>
        <a:lstStyle/>
        <a:p>
          <a:endParaRPr lang="en-US"/>
        </a:p>
      </dgm:t>
    </dgm:pt>
    <dgm:pt modelId="{A27CAA0D-1F17-4A9F-9F2E-1218E726273A}" type="sibTrans" cxnId="{6DDD81CF-D073-4C76-B072-8EAD0FE25F8C}">
      <dgm:prSet/>
      <dgm:spPr/>
      <dgm:t>
        <a:bodyPr/>
        <a:lstStyle/>
        <a:p>
          <a:endParaRPr lang="en-US"/>
        </a:p>
      </dgm:t>
    </dgm:pt>
    <dgm:pt modelId="{60633134-85D0-4435-9BF4-9DB21B03244E}">
      <dgm:prSet/>
      <dgm:spPr/>
      <dgm:t>
        <a:bodyPr/>
        <a:lstStyle/>
        <a:p>
          <a:r>
            <a:rPr lang="en-IN" b="0" i="0"/>
            <a:t>4. Gathering Insights</a:t>
          </a:r>
          <a:endParaRPr lang="en-US"/>
        </a:p>
      </dgm:t>
    </dgm:pt>
    <dgm:pt modelId="{7495DA4C-3EFC-41D2-AF20-B9C4F3F74B7E}" type="parTrans" cxnId="{CC8AB5A2-4794-4B20-B451-83FB57852C17}">
      <dgm:prSet/>
      <dgm:spPr/>
      <dgm:t>
        <a:bodyPr/>
        <a:lstStyle/>
        <a:p>
          <a:endParaRPr lang="en-US"/>
        </a:p>
      </dgm:t>
    </dgm:pt>
    <dgm:pt modelId="{52EB72AE-392B-4F7B-A114-6A5099633009}" type="sibTrans" cxnId="{CC8AB5A2-4794-4B20-B451-83FB57852C17}">
      <dgm:prSet/>
      <dgm:spPr/>
      <dgm:t>
        <a:bodyPr/>
        <a:lstStyle/>
        <a:p>
          <a:endParaRPr lang="en-US"/>
        </a:p>
      </dgm:t>
    </dgm:pt>
    <dgm:pt modelId="{BF28F411-8030-4F2C-ABF7-F3753D1A89BE}" type="pres">
      <dgm:prSet presAssocID="{9FF7F486-9FBE-4FA1-8D8A-E85CB9B24FC5}" presName="diagram" presStyleCnt="0">
        <dgm:presLayoutVars>
          <dgm:dir/>
          <dgm:resizeHandles val="exact"/>
        </dgm:presLayoutVars>
      </dgm:prSet>
      <dgm:spPr/>
    </dgm:pt>
    <dgm:pt modelId="{19FCD526-41EE-4361-A9CC-B230BC60BBD9}" type="pres">
      <dgm:prSet presAssocID="{CA267990-38D7-4161-B818-3ACC3CDAFCD1}" presName="node" presStyleLbl="node1" presStyleIdx="0" presStyleCnt="5">
        <dgm:presLayoutVars>
          <dgm:bulletEnabled val="1"/>
        </dgm:presLayoutVars>
      </dgm:prSet>
      <dgm:spPr/>
    </dgm:pt>
    <dgm:pt modelId="{4D5455D1-CC9E-4531-AE95-4036CDBFD4E2}" type="pres">
      <dgm:prSet presAssocID="{B9EF8D10-6203-4037-8DF9-CA3223841708}" presName="sibTrans" presStyleLbl="sibTrans2D1" presStyleIdx="0" presStyleCnt="4"/>
      <dgm:spPr/>
    </dgm:pt>
    <dgm:pt modelId="{DE538730-7C9B-4D04-9CC7-9A7B85DE6B40}" type="pres">
      <dgm:prSet presAssocID="{B9EF8D10-6203-4037-8DF9-CA3223841708}" presName="connectorText" presStyleLbl="sibTrans2D1" presStyleIdx="0" presStyleCnt="4"/>
      <dgm:spPr/>
    </dgm:pt>
    <dgm:pt modelId="{10A6DEEE-60A4-4841-BE80-CE36128F3648}" type="pres">
      <dgm:prSet presAssocID="{14CB3B08-E8B1-44C8-BD20-53124AA85FED}" presName="node" presStyleLbl="node1" presStyleIdx="1" presStyleCnt="5">
        <dgm:presLayoutVars>
          <dgm:bulletEnabled val="1"/>
        </dgm:presLayoutVars>
      </dgm:prSet>
      <dgm:spPr/>
    </dgm:pt>
    <dgm:pt modelId="{C2E1F065-646B-4B32-90AD-9163138933D6}" type="pres">
      <dgm:prSet presAssocID="{828091BA-AD25-4309-9FC1-A01B3D6E9508}" presName="sibTrans" presStyleLbl="sibTrans2D1" presStyleIdx="1" presStyleCnt="4"/>
      <dgm:spPr/>
    </dgm:pt>
    <dgm:pt modelId="{7C26CF49-22E1-4F5A-957F-B2314443C20D}" type="pres">
      <dgm:prSet presAssocID="{828091BA-AD25-4309-9FC1-A01B3D6E9508}" presName="connectorText" presStyleLbl="sibTrans2D1" presStyleIdx="1" presStyleCnt="4"/>
      <dgm:spPr/>
    </dgm:pt>
    <dgm:pt modelId="{50852B72-670D-46EA-981D-4E05EBAF3DE3}" type="pres">
      <dgm:prSet presAssocID="{EC884905-2546-401C-8F23-3DED80648BF0}" presName="node" presStyleLbl="node1" presStyleIdx="2" presStyleCnt="5">
        <dgm:presLayoutVars>
          <dgm:bulletEnabled val="1"/>
        </dgm:presLayoutVars>
      </dgm:prSet>
      <dgm:spPr/>
    </dgm:pt>
    <dgm:pt modelId="{209CD39E-E9C4-4626-8925-689B0E78F47A}" type="pres">
      <dgm:prSet presAssocID="{C9FCFBBA-16BF-4743-8059-8A525A331407}" presName="sibTrans" presStyleLbl="sibTrans2D1" presStyleIdx="2" presStyleCnt="4"/>
      <dgm:spPr/>
    </dgm:pt>
    <dgm:pt modelId="{899ABE48-37B8-4B0D-86A7-21FDF0406459}" type="pres">
      <dgm:prSet presAssocID="{C9FCFBBA-16BF-4743-8059-8A525A331407}" presName="connectorText" presStyleLbl="sibTrans2D1" presStyleIdx="2" presStyleCnt="4"/>
      <dgm:spPr/>
    </dgm:pt>
    <dgm:pt modelId="{404650DB-A11E-4E80-B3B0-BC63CC102576}" type="pres">
      <dgm:prSet presAssocID="{C214FE4B-525B-4BD4-9842-18A7F87ABA1E}" presName="node" presStyleLbl="node1" presStyleIdx="3" presStyleCnt="5">
        <dgm:presLayoutVars>
          <dgm:bulletEnabled val="1"/>
        </dgm:presLayoutVars>
      </dgm:prSet>
      <dgm:spPr/>
    </dgm:pt>
    <dgm:pt modelId="{12D8CA91-3D36-453A-8C8E-F5F7017ECCA3}" type="pres">
      <dgm:prSet presAssocID="{A27CAA0D-1F17-4A9F-9F2E-1218E726273A}" presName="sibTrans" presStyleLbl="sibTrans2D1" presStyleIdx="3" presStyleCnt="4"/>
      <dgm:spPr/>
    </dgm:pt>
    <dgm:pt modelId="{5D86CB1E-4070-43C3-9BC2-2F4B63F3F543}" type="pres">
      <dgm:prSet presAssocID="{A27CAA0D-1F17-4A9F-9F2E-1218E726273A}" presName="connectorText" presStyleLbl="sibTrans2D1" presStyleIdx="3" presStyleCnt="4"/>
      <dgm:spPr/>
    </dgm:pt>
    <dgm:pt modelId="{C97566A4-5964-4EC6-9958-D11DA825A78B}" type="pres">
      <dgm:prSet presAssocID="{60633134-85D0-4435-9BF4-9DB21B03244E}" presName="node" presStyleLbl="node1" presStyleIdx="4" presStyleCnt="5">
        <dgm:presLayoutVars>
          <dgm:bulletEnabled val="1"/>
        </dgm:presLayoutVars>
      </dgm:prSet>
      <dgm:spPr/>
    </dgm:pt>
  </dgm:ptLst>
  <dgm:cxnLst>
    <dgm:cxn modelId="{0CEC9205-C052-42A6-BB67-AA96DB3BA2F2}" type="presOf" srcId="{C9FCFBBA-16BF-4743-8059-8A525A331407}" destId="{209CD39E-E9C4-4626-8925-689B0E78F47A}" srcOrd="0" destOrd="0" presId="urn:microsoft.com/office/officeart/2005/8/layout/process5"/>
    <dgm:cxn modelId="{676EB90F-4812-456B-AABA-0FF139E672E8}" type="presOf" srcId="{A27CAA0D-1F17-4A9F-9F2E-1218E726273A}" destId="{12D8CA91-3D36-453A-8C8E-F5F7017ECCA3}" srcOrd="0" destOrd="0" presId="urn:microsoft.com/office/officeart/2005/8/layout/process5"/>
    <dgm:cxn modelId="{F00B4C11-41EB-4984-8B9B-72DAB3DDC1A9}" type="presOf" srcId="{9FF7F486-9FBE-4FA1-8D8A-E85CB9B24FC5}" destId="{BF28F411-8030-4F2C-ABF7-F3753D1A89BE}" srcOrd="0" destOrd="0" presId="urn:microsoft.com/office/officeart/2005/8/layout/process5"/>
    <dgm:cxn modelId="{D247C713-3D82-4118-A323-689E1A2AA1F2}" type="presOf" srcId="{A27CAA0D-1F17-4A9F-9F2E-1218E726273A}" destId="{5D86CB1E-4070-43C3-9BC2-2F4B63F3F543}" srcOrd="1" destOrd="0" presId="urn:microsoft.com/office/officeart/2005/8/layout/process5"/>
    <dgm:cxn modelId="{4BF0BF18-6F30-4831-BAF2-7DF1255EE3C8}" type="presOf" srcId="{828091BA-AD25-4309-9FC1-A01B3D6E9508}" destId="{C2E1F065-646B-4B32-90AD-9163138933D6}" srcOrd="0" destOrd="0" presId="urn:microsoft.com/office/officeart/2005/8/layout/process5"/>
    <dgm:cxn modelId="{1AE9581F-6553-4940-B460-7404CA2829EA}" type="presOf" srcId="{B9EF8D10-6203-4037-8DF9-CA3223841708}" destId="{DE538730-7C9B-4D04-9CC7-9A7B85DE6B40}" srcOrd="1" destOrd="0" presId="urn:microsoft.com/office/officeart/2005/8/layout/process5"/>
    <dgm:cxn modelId="{FFCD2A2D-68FF-4266-8CD0-945646BD78EB}" srcId="{9FF7F486-9FBE-4FA1-8D8A-E85CB9B24FC5}" destId="{EC884905-2546-401C-8F23-3DED80648BF0}" srcOrd="2" destOrd="0" parTransId="{5913901F-ED62-4663-AF67-BE9AC73F577A}" sibTransId="{C9FCFBBA-16BF-4743-8059-8A525A331407}"/>
    <dgm:cxn modelId="{CA6AEE34-060C-4BA7-AA0A-71521418346A}" srcId="{9FF7F486-9FBE-4FA1-8D8A-E85CB9B24FC5}" destId="{CA267990-38D7-4161-B818-3ACC3CDAFCD1}" srcOrd="0" destOrd="0" parTransId="{B1E1DA80-CEF0-40AB-BF62-03ACE7F219EB}" sibTransId="{B9EF8D10-6203-4037-8DF9-CA3223841708}"/>
    <dgm:cxn modelId="{3AE44E61-9DF5-40EA-9238-872E8D199073}" type="presOf" srcId="{828091BA-AD25-4309-9FC1-A01B3D6E9508}" destId="{7C26CF49-22E1-4F5A-957F-B2314443C20D}" srcOrd="1" destOrd="0" presId="urn:microsoft.com/office/officeart/2005/8/layout/process5"/>
    <dgm:cxn modelId="{11860268-DA33-4FA0-B633-2C2C98389B21}" srcId="{9FF7F486-9FBE-4FA1-8D8A-E85CB9B24FC5}" destId="{14CB3B08-E8B1-44C8-BD20-53124AA85FED}" srcOrd="1" destOrd="0" parTransId="{7F9B34F2-BD03-4A44-BB8C-F6DB82ABAC2F}" sibTransId="{828091BA-AD25-4309-9FC1-A01B3D6E9508}"/>
    <dgm:cxn modelId="{60CD186D-AAA3-4C4D-B64E-D677777E6208}" type="presOf" srcId="{B9EF8D10-6203-4037-8DF9-CA3223841708}" destId="{4D5455D1-CC9E-4531-AE95-4036CDBFD4E2}" srcOrd="0" destOrd="0" presId="urn:microsoft.com/office/officeart/2005/8/layout/process5"/>
    <dgm:cxn modelId="{55FE1354-D134-4EA5-9DA6-E3D0BA4DD2DC}" type="presOf" srcId="{60633134-85D0-4435-9BF4-9DB21B03244E}" destId="{C97566A4-5964-4EC6-9958-D11DA825A78B}" srcOrd="0" destOrd="0" presId="urn:microsoft.com/office/officeart/2005/8/layout/process5"/>
    <dgm:cxn modelId="{A848678E-0672-4CFF-9C24-A6423A285C49}" type="presOf" srcId="{14CB3B08-E8B1-44C8-BD20-53124AA85FED}" destId="{10A6DEEE-60A4-4841-BE80-CE36128F3648}" srcOrd="0" destOrd="0" presId="urn:microsoft.com/office/officeart/2005/8/layout/process5"/>
    <dgm:cxn modelId="{CC8AB5A2-4794-4B20-B451-83FB57852C17}" srcId="{9FF7F486-9FBE-4FA1-8D8A-E85CB9B24FC5}" destId="{60633134-85D0-4435-9BF4-9DB21B03244E}" srcOrd="4" destOrd="0" parTransId="{7495DA4C-3EFC-41D2-AF20-B9C4F3F74B7E}" sibTransId="{52EB72AE-392B-4F7B-A114-6A5099633009}"/>
    <dgm:cxn modelId="{7C6DF3B3-CF1F-4C68-ACE3-5D3E796FF9EB}" type="presOf" srcId="{EC884905-2546-401C-8F23-3DED80648BF0}" destId="{50852B72-670D-46EA-981D-4E05EBAF3DE3}" srcOrd="0" destOrd="0" presId="urn:microsoft.com/office/officeart/2005/8/layout/process5"/>
    <dgm:cxn modelId="{E9F2ABC3-9D81-4E90-9291-C2099B34E9C3}" type="presOf" srcId="{C9FCFBBA-16BF-4743-8059-8A525A331407}" destId="{899ABE48-37B8-4B0D-86A7-21FDF0406459}" srcOrd="1" destOrd="0" presId="urn:microsoft.com/office/officeart/2005/8/layout/process5"/>
    <dgm:cxn modelId="{6DDD81CF-D073-4C76-B072-8EAD0FE25F8C}" srcId="{9FF7F486-9FBE-4FA1-8D8A-E85CB9B24FC5}" destId="{C214FE4B-525B-4BD4-9842-18A7F87ABA1E}" srcOrd="3" destOrd="0" parTransId="{E7A0BE14-F17C-4409-B3AC-EA4D12E8A8FA}" sibTransId="{A27CAA0D-1F17-4A9F-9F2E-1218E726273A}"/>
    <dgm:cxn modelId="{97E5EDCF-3962-4AA8-958D-1DEE42037244}" type="presOf" srcId="{CA267990-38D7-4161-B818-3ACC3CDAFCD1}" destId="{19FCD526-41EE-4361-A9CC-B230BC60BBD9}" srcOrd="0" destOrd="0" presId="urn:microsoft.com/office/officeart/2005/8/layout/process5"/>
    <dgm:cxn modelId="{8996B4F9-C609-4EC6-ABE7-3C4CE8127C48}" type="presOf" srcId="{C214FE4B-525B-4BD4-9842-18A7F87ABA1E}" destId="{404650DB-A11E-4E80-B3B0-BC63CC102576}" srcOrd="0" destOrd="0" presId="urn:microsoft.com/office/officeart/2005/8/layout/process5"/>
    <dgm:cxn modelId="{1F8B65C2-4618-4F75-AC49-D3F6869AF585}" type="presParOf" srcId="{BF28F411-8030-4F2C-ABF7-F3753D1A89BE}" destId="{19FCD526-41EE-4361-A9CC-B230BC60BBD9}" srcOrd="0" destOrd="0" presId="urn:microsoft.com/office/officeart/2005/8/layout/process5"/>
    <dgm:cxn modelId="{85F65B9D-EB40-4DCA-B6C5-84409BDAB844}" type="presParOf" srcId="{BF28F411-8030-4F2C-ABF7-F3753D1A89BE}" destId="{4D5455D1-CC9E-4531-AE95-4036CDBFD4E2}" srcOrd="1" destOrd="0" presId="urn:microsoft.com/office/officeart/2005/8/layout/process5"/>
    <dgm:cxn modelId="{383255FD-BB72-41F6-ADA6-F934E95D8E18}" type="presParOf" srcId="{4D5455D1-CC9E-4531-AE95-4036CDBFD4E2}" destId="{DE538730-7C9B-4D04-9CC7-9A7B85DE6B40}" srcOrd="0" destOrd="0" presId="urn:microsoft.com/office/officeart/2005/8/layout/process5"/>
    <dgm:cxn modelId="{3607E2E7-E7EF-4F33-A7CE-5AEC4709BDCC}" type="presParOf" srcId="{BF28F411-8030-4F2C-ABF7-F3753D1A89BE}" destId="{10A6DEEE-60A4-4841-BE80-CE36128F3648}" srcOrd="2" destOrd="0" presId="urn:microsoft.com/office/officeart/2005/8/layout/process5"/>
    <dgm:cxn modelId="{1E2B0EF5-5BB7-4088-965B-1015EB590CB8}" type="presParOf" srcId="{BF28F411-8030-4F2C-ABF7-F3753D1A89BE}" destId="{C2E1F065-646B-4B32-90AD-9163138933D6}" srcOrd="3" destOrd="0" presId="urn:microsoft.com/office/officeart/2005/8/layout/process5"/>
    <dgm:cxn modelId="{FEAF6FF3-358F-4A7E-ACB8-6C04341E8898}" type="presParOf" srcId="{C2E1F065-646B-4B32-90AD-9163138933D6}" destId="{7C26CF49-22E1-4F5A-957F-B2314443C20D}" srcOrd="0" destOrd="0" presId="urn:microsoft.com/office/officeart/2005/8/layout/process5"/>
    <dgm:cxn modelId="{A7AC7DB1-818D-4E44-81FB-4E4B1825F855}" type="presParOf" srcId="{BF28F411-8030-4F2C-ABF7-F3753D1A89BE}" destId="{50852B72-670D-46EA-981D-4E05EBAF3DE3}" srcOrd="4" destOrd="0" presId="urn:microsoft.com/office/officeart/2005/8/layout/process5"/>
    <dgm:cxn modelId="{E7717F00-71EF-4A4C-AC38-509BBC641DF5}" type="presParOf" srcId="{BF28F411-8030-4F2C-ABF7-F3753D1A89BE}" destId="{209CD39E-E9C4-4626-8925-689B0E78F47A}" srcOrd="5" destOrd="0" presId="urn:microsoft.com/office/officeart/2005/8/layout/process5"/>
    <dgm:cxn modelId="{B931357B-7FBF-4647-B2E7-FA208429AC44}" type="presParOf" srcId="{209CD39E-E9C4-4626-8925-689B0E78F47A}" destId="{899ABE48-37B8-4B0D-86A7-21FDF0406459}" srcOrd="0" destOrd="0" presId="urn:microsoft.com/office/officeart/2005/8/layout/process5"/>
    <dgm:cxn modelId="{27B5CBAB-D3E7-40B1-A387-AD4E83557011}" type="presParOf" srcId="{BF28F411-8030-4F2C-ABF7-F3753D1A89BE}" destId="{404650DB-A11E-4E80-B3B0-BC63CC102576}" srcOrd="6" destOrd="0" presId="urn:microsoft.com/office/officeart/2005/8/layout/process5"/>
    <dgm:cxn modelId="{346227C8-204D-44A0-B7CE-C7B01C4AE148}" type="presParOf" srcId="{BF28F411-8030-4F2C-ABF7-F3753D1A89BE}" destId="{12D8CA91-3D36-453A-8C8E-F5F7017ECCA3}" srcOrd="7" destOrd="0" presId="urn:microsoft.com/office/officeart/2005/8/layout/process5"/>
    <dgm:cxn modelId="{80718625-6957-4C41-85F2-8E169AF9F9CA}" type="presParOf" srcId="{12D8CA91-3D36-453A-8C8E-F5F7017ECCA3}" destId="{5D86CB1E-4070-43C3-9BC2-2F4B63F3F543}" srcOrd="0" destOrd="0" presId="urn:microsoft.com/office/officeart/2005/8/layout/process5"/>
    <dgm:cxn modelId="{98C9B464-CBAE-4CB1-A13C-E282EDECEE05}" type="presParOf" srcId="{BF28F411-8030-4F2C-ABF7-F3753D1A89BE}" destId="{C97566A4-5964-4EC6-9958-D11DA825A78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68F48-BC3C-4FAE-A249-23F96C6D8910}">
      <dsp:nvSpPr>
        <dsp:cNvPr id="0" name=""/>
        <dsp:cNvSpPr/>
      </dsp:nvSpPr>
      <dsp:spPr>
        <a:xfrm>
          <a:off x="0" y="387276"/>
          <a:ext cx="5614987" cy="1308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This case study aims to give you an idea of applying EDA in a real business scenario. In this case study, apart from applying the techniques that you have learnt in the EDA module, you will also develop a basic understanding of risk analytics in banking and financial services and understand how data is used to minimize the risk of losing money while lending to customers.</a:t>
          </a:r>
          <a:endParaRPr lang="en-US" sz="1300" kern="1200"/>
        </a:p>
      </dsp:txBody>
      <dsp:txXfrm>
        <a:off x="63854" y="451130"/>
        <a:ext cx="5487279" cy="1180352"/>
      </dsp:txXfrm>
    </dsp:sp>
    <dsp:sp modelId="{E61C3648-22F1-42A6-8431-EAE581AD83CF}">
      <dsp:nvSpPr>
        <dsp:cNvPr id="0" name=""/>
        <dsp:cNvSpPr/>
      </dsp:nvSpPr>
      <dsp:spPr>
        <a:xfrm>
          <a:off x="0" y="1732776"/>
          <a:ext cx="5614987" cy="1308060"/>
        </a:xfrm>
        <a:prstGeom prst="round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1. Application data </a:t>
          </a:r>
          <a:endParaRPr lang="en-US" sz="1300" kern="1200"/>
        </a:p>
      </dsp:txBody>
      <dsp:txXfrm>
        <a:off x="63854" y="1796630"/>
        <a:ext cx="5487279" cy="1180352"/>
      </dsp:txXfrm>
    </dsp:sp>
    <dsp:sp modelId="{8F940C5E-A0F7-43BA-943D-B6D6DF25E1A6}">
      <dsp:nvSpPr>
        <dsp:cNvPr id="0" name=""/>
        <dsp:cNvSpPr/>
      </dsp:nvSpPr>
      <dsp:spPr>
        <a:xfrm>
          <a:off x="0" y="3078276"/>
          <a:ext cx="5614987" cy="130806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2. Previous application</a:t>
          </a:r>
          <a:endParaRPr lang="en-US" sz="1300" kern="1200"/>
        </a:p>
      </dsp:txBody>
      <dsp:txXfrm>
        <a:off x="63854" y="3142130"/>
        <a:ext cx="5487279" cy="1180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CD526-41EE-4361-A9CC-B230BC60BBD9}">
      <dsp:nvSpPr>
        <dsp:cNvPr id="0" name=""/>
        <dsp:cNvSpPr/>
      </dsp:nvSpPr>
      <dsp:spPr>
        <a:xfrm>
          <a:off x="606462" y="2356"/>
          <a:ext cx="1834192" cy="1100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Following were the steps of project approach:</a:t>
          </a:r>
          <a:endParaRPr lang="en-US" sz="1600" kern="1200"/>
        </a:p>
      </dsp:txBody>
      <dsp:txXfrm>
        <a:off x="638695" y="34589"/>
        <a:ext cx="1769726" cy="1036049"/>
      </dsp:txXfrm>
    </dsp:sp>
    <dsp:sp modelId="{4D5455D1-CC9E-4531-AE95-4036CDBFD4E2}">
      <dsp:nvSpPr>
        <dsp:cNvPr id="0" name=""/>
        <dsp:cNvSpPr/>
      </dsp:nvSpPr>
      <dsp:spPr>
        <a:xfrm>
          <a:off x="2602063" y="325174"/>
          <a:ext cx="388848" cy="4548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2063" y="416150"/>
        <a:ext cx="272194" cy="272927"/>
      </dsp:txXfrm>
    </dsp:sp>
    <dsp:sp modelId="{10A6DEEE-60A4-4841-BE80-CE36128F3648}">
      <dsp:nvSpPr>
        <dsp:cNvPr id="0" name=""/>
        <dsp:cNvSpPr/>
      </dsp:nvSpPr>
      <dsp:spPr>
        <a:xfrm>
          <a:off x="3174332" y="2356"/>
          <a:ext cx="1834192" cy="1100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1. Observing &amp; understanding the data </a:t>
          </a:r>
          <a:endParaRPr lang="en-US" sz="1600" kern="1200"/>
        </a:p>
      </dsp:txBody>
      <dsp:txXfrm>
        <a:off x="3206565" y="34589"/>
        <a:ext cx="1769726" cy="1036049"/>
      </dsp:txXfrm>
    </dsp:sp>
    <dsp:sp modelId="{C2E1F065-646B-4B32-90AD-9163138933D6}">
      <dsp:nvSpPr>
        <dsp:cNvPr id="0" name=""/>
        <dsp:cNvSpPr/>
      </dsp:nvSpPr>
      <dsp:spPr>
        <a:xfrm rot="5400000">
          <a:off x="3897003" y="1231265"/>
          <a:ext cx="388848" cy="4548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954964" y="1264280"/>
        <a:ext cx="272927" cy="272194"/>
      </dsp:txXfrm>
    </dsp:sp>
    <dsp:sp modelId="{50852B72-670D-46EA-981D-4E05EBAF3DE3}">
      <dsp:nvSpPr>
        <dsp:cNvPr id="0" name=""/>
        <dsp:cNvSpPr/>
      </dsp:nvSpPr>
      <dsp:spPr>
        <a:xfrm>
          <a:off x="3174332" y="1836548"/>
          <a:ext cx="1834192" cy="1100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2. Data Cleaning </a:t>
          </a:r>
          <a:endParaRPr lang="en-US" sz="1600" kern="1200"/>
        </a:p>
      </dsp:txBody>
      <dsp:txXfrm>
        <a:off x="3206565" y="1868781"/>
        <a:ext cx="1769726" cy="1036049"/>
      </dsp:txXfrm>
    </dsp:sp>
    <dsp:sp modelId="{209CD39E-E9C4-4626-8925-689B0E78F47A}">
      <dsp:nvSpPr>
        <dsp:cNvPr id="0" name=""/>
        <dsp:cNvSpPr/>
      </dsp:nvSpPr>
      <dsp:spPr>
        <a:xfrm rot="10800000">
          <a:off x="2624074" y="2159366"/>
          <a:ext cx="388848" cy="4548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740728" y="2250342"/>
        <a:ext cx="272194" cy="272927"/>
      </dsp:txXfrm>
    </dsp:sp>
    <dsp:sp modelId="{404650DB-A11E-4E80-B3B0-BC63CC102576}">
      <dsp:nvSpPr>
        <dsp:cNvPr id="0" name=""/>
        <dsp:cNvSpPr/>
      </dsp:nvSpPr>
      <dsp:spPr>
        <a:xfrm>
          <a:off x="606462" y="1836548"/>
          <a:ext cx="1834192" cy="1100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3. Data Analysis</a:t>
          </a:r>
          <a:endParaRPr lang="en-US" sz="1600" kern="1200"/>
        </a:p>
      </dsp:txBody>
      <dsp:txXfrm>
        <a:off x="638695" y="1868781"/>
        <a:ext cx="1769726" cy="1036049"/>
      </dsp:txXfrm>
    </dsp:sp>
    <dsp:sp modelId="{12D8CA91-3D36-453A-8C8E-F5F7017ECCA3}">
      <dsp:nvSpPr>
        <dsp:cNvPr id="0" name=""/>
        <dsp:cNvSpPr/>
      </dsp:nvSpPr>
      <dsp:spPr>
        <a:xfrm rot="5400000">
          <a:off x="1329134" y="3065457"/>
          <a:ext cx="388848" cy="4548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387095" y="3098472"/>
        <a:ext cx="272927" cy="272194"/>
      </dsp:txXfrm>
    </dsp:sp>
    <dsp:sp modelId="{C97566A4-5964-4EC6-9958-D11DA825A78B}">
      <dsp:nvSpPr>
        <dsp:cNvPr id="0" name=""/>
        <dsp:cNvSpPr/>
      </dsp:nvSpPr>
      <dsp:spPr>
        <a:xfrm>
          <a:off x="606462" y="3670741"/>
          <a:ext cx="1834192" cy="1100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4. Gathering Insights</a:t>
          </a:r>
          <a:endParaRPr lang="en-US" sz="1600" kern="1200"/>
        </a:p>
      </dsp:txBody>
      <dsp:txXfrm>
        <a:off x="638695" y="3702974"/>
        <a:ext cx="1769726" cy="1036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9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8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83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32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0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11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59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1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3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0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2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8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5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05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0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0" name="Freeform: Shape 21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415"/>
              <a:buNone/>
            </a:pPr>
            <a:endParaRPr lang="en-US" sz="17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20"/>
              </a:spcBef>
            </a:pPr>
            <a:r>
              <a:rPr lang="en-IN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BY-Jayanth Kumar</a:t>
            </a:r>
          </a:p>
        </p:txBody>
      </p:sp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Bank Loan Case Study</a:t>
            </a:r>
            <a:endParaRPr lang="en-US"/>
          </a:p>
        </p:txBody>
      </p:sp>
      <p:sp>
        <p:nvSpPr>
          <p:cNvPr id="221" name="Rectangle 21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build="p"/>
      <p:bldP spid="1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Replacing all the outlier columns with median</a:t>
            </a:r>
            <a:endParaRPr/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0371" y="2624523"/>
            <a:ext cx="3748592" cy="313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80" y="2624523"/>
            <a:ext cx="3748592" cy="313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8435" y="3036992"/>
            <a:ext cx="3051785" cy="58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Target Variable</a:t>
            </a:r>
            <a:endParaRPr/>
          </a:p>
        </p:txBody>
      </p:sp>
      <p:pic>
        <p:nvPicPr>
          <p:cNvPr id="213" name="Google Shape;21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553" y="2492962"/>
            <a:ext cx="5957045" cy="280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6342" y="2573959"/>
            <a:ext cx="2011634" cy="100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Gender Variable</a:t>
            </a:r>
            <a:endParaRPr/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2941" y="2537012"/>
            <a:ext cx="8812306" cy="333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NAME_HOUSING_TYPE</a:t>
            </a:r>
            <a:endParaRPr/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018" y="2583743"/>
            <a:ext cx="9091448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Univariant Analysis</a:t>
            </a:r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Most of the applicants belong to the Age Group ’31-40’</a:t>
            </a:r>
            <a:endParaRPr/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212" y="3147672"/>
            <a:ext cx="9493623" cy="272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Client amount credit range</a:t>
            </a:r>
            <a:endParaRPr/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8220" y="3009797"/>
            <a:ext cx="9231498" cy="286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 sz="4400" b="0" i="0" u="none" strike="noStrike"/>
              <a:t>Client amount credit range payment issues</a:t>
            </a:r>
            <a:endParaRPr/>
          </a:p>
        </p:txBody>
      </p:sp>
      <p:pic>
        <p:nvPicPr>
          <p:cNvPr id="245" name="Google Shape;245;p1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915160" y="2942644"/>
            <a:ext cx="7323455" cy="24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4868" y="2910063"/>
            <a:ext cx="7361558" cy="240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OCCUPATION_TYPE</a:t>
            </a:r>
            <a:endParaRPr/>
          </a:p>
        </p:txBody>
      </p:sp>
      <p:pic>
        <p:nvPicPr>
          <p:cNvPr id="252" name="Google Shape;252;p1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515076" y="2409198"/>
            <a:ext cx="8123624" cy="348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258" name="Google Shape;258;p1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103313" y="2775654"/>
            <a:ext cx="8947150" cy="274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 dirty="0"/>
              <a:t>NAME_INCOME_TYPE with no payment issues</a:t>
            </a:r>
            <a:endParaRPr dirty="0"/>
          </a:p>
        </p:txBody>
      </p:sp>
      <p:pic>
        <p:nvPicPr>
          <p:cNvPr id="264" name="Google Shape;264;p1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705592" y="2332991"/>
            <a:ext cx="7742591" cy="363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75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>
                <a:solidFill>
                  <a:srgbClr val="F2F2F2"/>
                </a:solidFill>
              </a:rPr>
              <a:t>Project Description</a:t>
            </a:r>
          </a:p>
        </p:txBody>
      </p:sp>
      <p:sp>
        <p:nvSpPr>
          <p:cNvPr id="187" name="Rectangle 177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8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1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0" name="Google Shape;158;p2">
            <a:extLst>
              <a:ext uri="{FF2B5EF4-FFF2-40B4-BE49-F238E27FC236}">
                <a16:creationId xmlns:a16="http://schemas.microsoft.com/office/drawing/2014/main" id="{707DFC75-40E1-5C49-6285-B418B2286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754509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 dirty="0"/>
              <a:t>NAME_INCOME_TYPE with payment issues</a:t>
            </a:r>
            <a:endParaRPr dirty="0"/>
          </a:p>
        </p:txBody>
      </p:sp>
      <p:pic>
        <p:nvPicPr>
          <p:cNvPr id="270" name="Google Shape;270;p2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697972" y="2409198"/>
            <a:ext cx="7757832" cy="348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AMT_TOTAL_INCOME with no payment issues</a:t>
            </a:r>
            <a:endParaRPr/>
          </a:p>
        </p:txBody>
      </p:sp>
      <p:pic>
        <p:nvPicPr>
          <p:cNvPr id="276" name="Google Shape;276;p2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048522" y="2622576"/>
            <a:ext cx="7056732" cy="305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AMT_TOTAL_INCOME with payment issues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2556120"/>
            <a:ext cx="9601196" cy="340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CNT_FAMILY_MEMBERS with no payment issues </a:t>
            </a:r>
            <a:endParaRPr/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1247" y="2629467"/>
            <a:ext cx="9435351" cy="32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CNT_FAMILY_MEMBERS with payment issues </a:t>
            </a:r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353" y="2469433"/>
            <a:ext cx="9314329" cy="340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Univariate Analysis for TARGET variable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CODE_GENDER</a:t>
            </a:r>
            <a:endParaRPr/>
          </a:p>
        </p:txBody>
      </p:sp>
      <p:pic>
        <p:nvPicPr>
          <p:cNvPr id="305" name="Google Shape;305;p2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143780" y="2664490"/>
            <a:ext cx="6866215" cy="297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NAME_FAMILY_STATUS</a:t>
            </a:r>
            <a:endParaRPr/>
          </a:p>
        </p:txBody>
      </p:sp>
      <p:pic>
        <p:nvPicPr>
          <p:cNvPr id="311" name="Google Shape;311;p2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225910" y="2052638"/>
            <a:ext cx="6701955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NAME_HOUSING_TYPE</a:t>
            </a:r>
            <a:endParaRPr/>
          </a:p>
        </p:txBody>
      </p:sp>
      <p:pic>
        <p:nvPicPr>
          <p:cNvPr id="317" name="Google Shape;31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38518" y="2703699"/>
            <a:ext cx="9758079" cy="302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Bivariate Analysis for TARGET variable</a:t>
            </a: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>
                <a:solidFill>
                  <a:srgbClr val="F2F2F2"/>
                </a:solidFill>
              </a:rPr>
              <a:t>Approach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5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77" name="Google Shape;164;p3">
            <a:extLst>
              <a:ext uri="{FF2B5EF4-FFF2-40B4-BE49-F238E27FC236}">
                <a16:creationId xmlns:a16="http://schemas.microsoft.com/office/drawing/2014/main" id="{C45477B4-25F1-A460-A40C-2B5734CDE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188515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TARGET variable(0)</a:t>
            </a:r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130" y="2469433"/>
            <a:ext cx="8939035" cy="340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TARGET variable(1)</a:t>
            </a:r>
            <a:endParaRPr/>
          </a:p>
        </p:txBody>
      </p:sp>
      <p:pic>
        <p:nvPicPr>
          <p:cNvPr id="335" name="Google Shape;335;p3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720834" y="2778800"/>
            <a:ext cx="7712108" cy="274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Target 0: Total Income vs Family status </a:t>
            </a:r>
            <a:endParaRPr/>
          </a:p>
        </p:txBody>
      </p:sp>
      <p:pic>
        <p:nvPicPr>
          <p:cNvPr id="341" name="Google Shape;341;p32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511265" y="2393957"/>
            <a:ext cx="8131245" cy="3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Target 1: Total Income vs Family status </a:t>
            </a:r>
            <a:endParaRPr/>
          </a:p>
        </p:txBody>
      </p:sp>
      <p:pic>
        <p:nvPicPr>
          <p:cNvPr id="347" name="Google Shape;347;p3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511265" y="2466353"/>
            <a:ext cx="8131245" cy="336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PREVIOUS DATASET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359" name="Google Shape;359;p3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139643" y="2052638"/>
            <a:ext cx="8874490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Imbalance Ratio</a:t>
            </a:r>
            <a:endParaRPr/>
          </a:p>
        </p:txBody>
      </p:sp>
      <p:pic>
        <p:nvPicPr>
          <p:cNvPr id="365" name="Google Shape;365;p3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492214" y="2352043"/>
            <a:ext cx="8169348" cy="359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8188" y="730037"/>
            <a:ext cx="10040470" cy="53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376" name="Google Shape;3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887506"/>
            <a:ext cx="9601196" cy="490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382" name="Google Shape;382;p3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3" y="982133"/>
            <a:ext cx="9668432" cy="489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9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7" name="Picture 19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8" name="Oval 20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9" name="Picture 20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0" name="Picture 20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1" name="Rectangle 20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2" name="Rectangle 209">
            <a:extLst>
              <a:ext uri="{FF2B5EF4-FFF2-40B4-BE49-F238E27FC236}">
                <a16:creationId xmlns:a16="http://schemas.microsoft.com/office/drawing/2014/main" id="{3D15A6F9-32E7-4EA5-A1BE-A2636DA6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36">
            <a:extLst>
              <a:ext uri="{FF2B5EF4-FFF2-40B4-BE49-F238E27FC236}">
                <a16:creationId xmlns:a16="http://schemas.microsoft.com/office/drawing/2014/main" id="{1B9047A0-D508-41B4-9987-A03A1C314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07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Google Shape;170;p4"/>
          <p:cNvSpPr txBox="1">
            <a:spLocks noGrp="1"/>
          </p:cNvSpPr>
          <p:nvPr>
            <p:ph idx="1"/>
          </p:nvPr>
        </p:nvSpPr>
        <p:spPr>
          <a:xfrm>
            <a:off x="865239" y="1028701"/>
            <a:ext cx="3202507" cy="48005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buNone/>
            </a:pPr>
            <a:r>
              <a:rPr lang="en-US" sz="2400" b="0" i="0" kern="1200" cap="all">
                <a:solidFill>
                  <a:srgbClr val="404040"/>
                </a:solidFill>
                <a:latin typeface="+mj-lt"/>
                <a:ea typeface="+mj-ea"/>
                <a:cs typeface="+mj-cs"/>
              </a:rPr>
              <a:t>Microsoft Excel</a:t>
            </a:r>
          </a:p>
        </p:txBody>
      </p:sp>
      <p:sp useBgFill="1">
        <p:nvSpPr>
          <p:cNvPr id="224" name="Freeform: Shape 213">
            <a:extLst>
              <a:ext uri="{FF2B5EF4-FFF2-40B4-BE49-F238E27FC236}">
                <a16:creationId xmlns:a16="http://schemas.microsoft.com/office/drawing/2014/main" id="{B679C71C-F606-4D18-A66B-277C1FD5C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1307" y="0"/>
            <a:ext cx="7790693" cy="6858003"/>
          </a:xfrm>
          <a:custGeom>
            <a:avLst/>
            <a:gdLst>
              <a:gd name="connsiteX0" fmla="*/ 6960957 w 7790693"/>
              <a:gd name="connsiteY0" fmla="*/ 0 h 6858003"/>
              <a:gd name="connsiteX1" fmla="*/ 7790693 w 7790693"/>
              <a:gd name="connsiteY1" fmla="*/ 0 h 6858003"/>
              <a:gd name="connsiteX2" fmla="*/ 7790693 w 7790693"/>
              <a:gd name="connsiteY2" fmla="*/ 6858002 h 6858003"/>
              <a:gd name="connsiteX3" fmla="*/ 6995919 w 7790693"/>
              <a:gd name="connsiteY3" fmla="*/ 6858002 h 6858003"/>
              <a:gd name="connsiteX4" fmla="*/ 6995919 w 7790693"/>
              <a:gd name="connsiteY4" fmla="*/ 6858003 h 6858003"/>
              <a:gd name="connsiteX5" fmla="*/ 905354 w 7790693"/>
              <a:gd name="connsiteY5" fmla="*/ 6858003 h 6858003"/>
              <a:gd name="connsiteX6" fmla="*/ 905354 w 7790693"/>
              <a:gd name="connsiteY6" fmla="*/ 6858002 h 6858003"/>
              <a:gd name="connsiteX7" fmla="*/ 0 w 7790693"/>
              <a:gd name="connsiteY7" fmla="*/ 6858002 h 6858003"/>
              <a:gd name="connsiteX8" fmla="*/ 5883 w 7790693"/>
              <a:gd name="connsiteY8" fmla="*/ 6817540 h 6858003"/>
              <a:gd name="connsiteX9" fmla="*/ 23197 w 7790693"/>
              <a:gd name="connsiteY9" fmla="*/ 6698896 h 6858003"/>
              <a:gd name="connsiteX10" fmla="*/ 35299 w 7790693"/>
              <a:gd name="connsiteY10" fmla="*/ 6612485 h 6858003"/>
              <a:gd name="connsiteX11" fmla="*/ 48074 w 7790693"/>
              <a:gd name="connsiteY11" fmla="*/ 6509615 h 6858003"/>
              <a:gd name="connsiteX12" fmla="*/ 63370 w 7790693"/>
              <a:gd name="connsiteY12" fmla="*/ 6387543 h 6858003"/>
              <a:gd name="connsiteX13" fmla="*/ 79507 w 7790693"/>
              <a:gd name="connsiteY13" fmla="*/ 6252440 h 6858003"/>
              <a:gd name="connsiteX14" fmla="*/ 96484 w 7790693"/>
              <a:gd name="connsiteY14" fmla="*/ 6100193 h 6858003"/>
              <a:gd name="connsiteX15" fmla="*/ 114469 w 7790693"/>
              <a:gd name="connsiteY15" fmla="*/ 5934229 h 6858003"/>
              <a:gd name="connsiteX16" fmla="*/ 132455 w 7790693"/>
              <a:gd name="connsiteY16" fmla="*/ 5753864 h 6858003"/>
              <a:gd name="connsiteX17" fmla="*/ 150776 w 7790693"/>
              <a:gd name="connsiteY17" fmla="*/ 5561840 h 6858003"/>
              <a:gd name="connsiteX18" fmla="*/ 167753 w 7790693"/>
              <a:gd name="connsiteY18" fmla="*/ 5354728 h 6858003"/>
              <a:gd name="connsiteX19" fmla="*/ 184058 w 7790693"/>
              <a:gd name="connsiteY19" fmla="*/ 5138015 h 6858003"/>
              <a:gd name="connsiteX20" fmla="*/ 198850 w 7790693"/>
              <a:gd name="connsiteY20" fmla="*/ 4908958 h 6858003"/>
              <a:gd name="connsiteX21" fmla="*/ 212969 w 7790693"/>
              <a:gd name="connsiteY21" fmla="*/ 4670300 h 6858003"/>
              <a:gd name="connsiteX22" fmla="*/ 226249 w 7790693"/>
              <a:gd name="connsiteY22" fmla="*/ 4421354 h 6858003"/>
              <a:gd name="connsiteX23" fmla="*/ 230955 w 7790693"/>
              <a:gd name="connsiteY23" fmla="*/ 4293795 h 6858003"/>
              <a:gd name="connsiteX24" fmla="*/ 236166 w 7790693"/>
              <a:gd name="connsiteY24" fmla="*/ 4163494 h 6858003"/>
              <a:gd name="connsiteX25" fmla="*/ 241040 w 7790693"/>
              <a:gd name="connsiteY25" fmla="*/ 4031135 h 6858003"/>
              <a:gd name="connsiteX26" fmla="*/ 244234 w 7790693"/>
              <a:gd name="connsiteY26" fmla="*/ 3898089 h 6858003"/>
              <a:gd name="connsiteX27" fmla="*/ 247092 w 7790693"/>
              <a:gd name="connsiteY27" fmla="*/ 3762301 h 6858003"/>
              <a:gd name="connsiteX28" fmla="*/ 250117 w 7790693"/>
              <a:gd name="connsiteY28" fmla="*/ 3625141 h 6858003"/>
              <a:gd name="connsiteX29" fmla="*/ 252134 w 7790693"/>
              <a:gd name="connsiteY29" fmla="*/ 3485238 h 6858003"/>
              <a:gd name="connsiteX30" fmla="*/ 252134 w 7790693"/>
              <a:gd name="connsiteY30" fmla="*/ 3343963 h 6858003"/>
              <a:gd name="connsiteX31" fmla="*/ 253143 w 7790693"/>
              <a:gd name="connsiteY31" fmla="*/ 3201317 h 6858003"/>
              <a:gd name="connsiteX32" fmla="*/ 252134 w 7790693"/>
              <a:gd name="connsiteY32" fmla="*/ 3057299 h 6858003"/>
              <a:gd name="connsiteX33" fmla="*/ 250117 w 7790693"/>
              <a:gd name="connsiteY33" fmla="*/ 2911223 h 6858003"/>
              <a:gd name="connsiteX34" fmla="*/ 248268 w 7790693"/>
              <a:gd name="connsiteY34" fmla="*/ 2765148 h 6858003"/>
              <a:gd name="connsiteX35" fmla="*/ 244234 w 7790693"/>
              <a:gd name="connsiteY35" fmla="*/ 2617015 h 6858003"/>
              <a:gd name="connsiteX36" fmla="*/ 240032 w 7790693"/>
              <a:gd name="connsiteY36" fmla="*/ 2467511 h 6858003"/>
              <a:gd name="connsiteX37" fmla="*/ 235157 w 7790693"/>
              <a:gd name="connsiteY37" fmla="*/ 2318006 h 6858003"/>
              <a:gd name="connsiteX38" fmla="*/ 228266 w 7790693"/>
              <a:gd name="connsiteY38" fmla="*/ 2167130 h 6858003"/>
              <a:gd name="connsiteX39" fmla="*/ 220029 w 7790693"/>
              <a:gd name="connsiteY39" fmla="*/ 2014883 h 6858003"/>
              <a:gd name="connsiteX40" fmla="*/ 212129 w 7790693"/>
              <a:gd name="connsiteY40" fmla="*/ 1861949 h 6858003"/>
              <a:gd name="connsiteX41" fmla="*/ 202044 w 7790693"/>
              <a:gd name="connsiteY41" fmla="*/ 1709016 h 6858003"/>
              <a:gd name="connsiteX42" fmla="*/ 189941 w 7790693"/>
              <a:gd name="connsiteY42" fmla="*/ 1554025 h 6858003"/>
              <a:gd name="connsiteX43" fmla="*/ 177839 w 7790693"/>
              <a:gd name="connsiteY43" fmla="*/ 1401092 h 6858003"/>
              <a:gd name="connsiteX44" fmla="*/ 163887 w 7790693"/>
              <a:gd name="connsiteY44" fmla="*/ 1245415 h 6858003"/>
              <a:gd name="connsiteX45" fmla="*/ 148591 w 7790693"/>
              <a:gd name="connsiteY45" fmla="*/ 1089053 h 6858003"/>
              <a:gd name="connsiteX46" fmla="*/ 132455 w 7790693"/>
              <a:gd name="connsiteY46" fmla="*/ 934748 h 6858003"/>
              <a:gd name="connsiteX47" fmla="*/ 113629 w 7790693"/>
              <a:gd name="connsiteY47" fmla="*/ 778385 h 6858003"/>
              <a:gd name="connsiteX48" fmla="*/ 93458 w 7790693"/>
              <a:gd name="connsiteY48" fmla="*/ 622709 h 6858003"/>
              <a:gd name="connsiteX49" fmla="*/ 73455 w 7790693"/>
              <a:gd name="connsiteY49" fmla="*/ 466346 h 6858003"/>
              <a:gd name="connsiteX50" fmla="*/ 50091 w 7790693"/>
              <a:gd name="connsiteY50" fmla="*/ 310670 h 6858003"/>
              <a:gd name="connsiteX51" fmla="*/ 26222 w 7790693"/>
              <a:gd name="connsiteY51" fmla="*/ 155679 h 6858003"/>
              <a:gd name="connsiteX52" fmla="*/ 1177 w 7790693"/>
              <a:gd name="connsiteY52" fmla="*/ 2 h 6858003"/>
              <a:gd name="connsiteX53" fmla="*/ 1344715 w 7790693"/>
              <a:gd name="connsiteY53" fmla="*/ 2 h 6858003"/>
              <a:gd name="connsiteX54" fmla="*/ 1344715 w 7790693"/>
              <a:gd name="connsiteY54" fmla="*/ 3 h 6858003"/>
              <a:gd name="connsiteX55" fmla="*/ 6960957 w 7790693"/>
              <a:gd name="connsiteY55" fmla="*/ 3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790693" h="6858003">
                <a:moveTo>
                  <a:pt x="6960957" y="0"/>
                </a:moveTo>
                <a:lnTo>
                  <a:pt x="7790693" y="0"/>
                </a:lnTo>
                <a:lnTo>
                  <a:pt x="7790693" y="6858002"/>
                </a:lnTo>
                <a:lnTo>
                  <a:pt x="6995919" y="6858002"/>
                </a:lnTo>
                <a:lnTo>
                  <a:pt x="6995919" y="6858003"/>
                </a:lnTo>
                <a:lnTo>
                  <a:pt x="905354" y="6858003"/>
                </a:lnTo>
                <a:lnTo>
                  <a:pt x="905354" y="6858002"/>
                </a:lnTo>
                <a:lnTo>
                  <a:pt x="0" y="6858002"/>
                </a:lnTo>
                <a:lnTo>
                  <a:pt x="5883" y="6817540"/>
                </a:lnTo>
                <a:lnTo>
                  <a:pt x="23197" y="6698896"/>
                </a:lnTo>
                <a:lnTo>
                  <a:pt x="35299" y="6612485"/>
                </a:lnTo>
                <a:lnTo>
                  <a:pt x="48074" y="6509615"/>
                </a:lnTo>
                <a:lnTo>
                  <a:pt x="63370" y="6387543"/>
                </a:lnTo>
                <a:lnTo>
                  <a:pt x="79507" y="6252440"/>
                </a:lnTo>
                <a:lnTo>
                  <a:pt x="96484" y="6100193"/>
                </a:lnTo>
                <a:lnTo>
                  <a:pt x="114469" y="5934229"/>
                </a:lnTo>
                <a:lnTo>
                  <a:pt x="132455" y="5753864"/>
                </a:lnTo>
                <a:lnTo>
                  <a:pt x="150776" y="5561840"/>
                </a:lnTo>
                <a:lnTo>
                  <a:pt x="167753" y="5354728"/>
                </a:lnTo>
                <a:lnTo>
                  <a:pt x="184058" y="5138015"/>
                </a:lnTo>
                <a:lnTo>
                  <a:pt x="198850" y="4908958"/>
                </a:lnTo>
                <a:lnTo>
                  <a:pt x="212969" y="4670300"/>
                </a:lnTo>
                <a:lnTo>
                  <a:pt x="226249" y="4421354"/>
                </a:lnTo>
                <a:lnTo>
                  <a:pt x="230955" y="4293795"/>
                </a:lnTo>
                <a:lnTo>
                  <a:pt x="236166" y="4163494"/>
                </a:lnTo>
                <a:lnTo>
                  <a:pt x="241040" y="4031135"/>
                </a:lnTo>
                <a:lnTo>
                  <a:pt x="244234" y="3898089"/>
                </a:lnTo>
                <a:lnTo>
                  <a:pt x="247092" y="3762301"/>
                </a:lnTo>
                <a:lnTo>
                  <a:pt x="250117" y="3625141"/>
                </a:lnTo>
                <a:lnTo>
                  <a:pt x="252134" y="3485238"/>
                </a:lnTo>
                <a:lnTo>
                  <a:pt x="252134" y="3343963"/>
                </a:lnTo>
                <a:lnTo>
                  <a:pt x="253143" y="3201317"/>
                </a:lnTo>
                <a:lnTo>
                  <a:pt x="252134" y="3057299"/>
                </a:lnTo>
                <a:lnTo>
                  <a:pt x="250117" y="2911223"/>
                </a:lnTo>
                <a:lnTo>
                  <a:pt x="248268" y="2765148"/>
                </a:lnTo>
                <a:lnTo>
                  <a:pt x="244234" y="2617015"/>
                </a:lnTo>
                <a:lnTo>
                  <a:pt x="240032" y="2467511"/>
                </a:lnTo>
                <a:lnTo>
                  <a:pt x="235157" y="2318006"/>
                </a:lnTo>
                <a:lnTo>
                  <a:pt x="228266" y="2167130"/>
                </a:lnTo>
                <a:lnTo>
                  <a:pt x="220029" y="2014883"/>
                </a:lnTo>
                <a:lnTo>
                  <a:pt x="212129" y="1861949"/>
                </a:lnTo>
                <a:lnTo>
                  <a:pt x="202044" y="1709016"/>
                </a:lnTo>
                <a:lnTo>
                  <a:pt x="189941" y="1554025"/>
                </a:lnTo>
                <a:lnTo>
                  <a:pt x="177839" y="1401092"/>
                </a:lnTo>
                <a:lnTo>
                  <a:pt x="163887" y="1245415"/>
                </a:lnTo>
                <a:lnTo>
                  <a:pt x="148591" y="1089053"/>
                </a:lnTo>
                <a:lnTo>
                  <a:pt x="132455" y="934748"/>
                </a:lnTo>
                <a:lnTo>
                  <a:pt x="113629" y="778385"/>
                </a:lnTo>
                <a:lnTo>
                  <a:pt x="93458" y="622709"/>
                </a:lnTo>
                <a:lnTo>
                  <a:pt x="73455" y="466346"/>
                </a:lnTo>
                <a:lnTo>
                  <a:pt x="50091" y="310670"/>
                </a:lnTo>
                <a:lnTo>
                  <a:pt x="26222" y="155679"/>
                </a:lnTo>
                <a:lnTo>
                  <a:pt x="1177" y="2"/>
                </a:lnTo>
                <a:lnTo>
                  <a:pt x="1344715" y="2"/>
                </a:lnTo>
                <a:lnTo>
                  <a:pt x="1344715" y="3"/>
                </a:lnTo>
                <a:lnTo>
                  <a:pt x="6960957" y="3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5282512" y="1028700"/>
            <a:ext cx="6172069" cy="48005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262626"/>
              </a:buClr>
              <a:buSzPts val="4400"/>
            </a:pPr>
            <a:r>
              <a:rPr lang="en-US" sz="7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Tech-Stack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Univariate Analysis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394" name="Google Shape;394;p4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982132"/>
            <a:ext cx="9354669" cy="489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400" name="Google Shape;400;p42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1" y="869577"/>
            <a:ext cx="9740151" cy="500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386" y="833718"/>
            <a:ext cx="9736318" cy="495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307" y="968188"/>
            <a:ext cx="9789458" cy="47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bivariate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15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82121" y="1752649"/>
            <a:ext cx="5075243" cy="412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7364" y="1752647"/>
            <a:ext cx="5297101" cy="412269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/>
        </p:nvSpPr>
        <p:spPr>
          <a:xfrm>
            <a:off x="8175813" y="1846729"/>
            <a:ext cx="1102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6D6D6D"/>
                </a:solidFill>
                <a:latin typeface="Calibri"/>
                <a:ea typeface="Calibri"/>
                <a:cs typeface="Calibri"/>
                <a:sym typeface="Calibri"/>
              </a:rPr>
              <a:t>Target = 1</a:t>
            </a:r>
            <a:endParaRPr sz="1800">
              <a:solidFill>
                <a:srgbClr val="6D6D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517" y="1535251"/>
            <a:ext cx="5500602" cy="36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119" y="1567943"/>
            <a:ext cx="5224245" cy="361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Correlation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IN"/>
              <a:t>Formula used - =correl(variable 1 data,variable 2 data) Correlation when Target is 0 i.e. for all other cases 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Var1 ←→ Var2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AMT_CREDIT ←→ AMT_ANNUITY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AMT_ANNUITY ←→ AMT_GOODS_PRICE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LIVE_CITY_NOT_WORK_CITY ←→ REG_CITY_NOT_WORK_CITY 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REG_REGION_NOT_WORK_REGION ←→ LIVE_REGION_NOT_WORK_REGION 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DEF_30_CNT_SOCIAL_CIRCLE ←→ DEF_60_CNT_SOCIAL_CIRCLE 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AMT_GOODS_PRICE ←→ AMT_CREDIT </a:t>
            </a:r>
            <a:endParaRPr/>
          </a:p>
          <a:p>
            <a:pPr marL="285750" lvl="0" indent="-285750" algn="l" rtl="0">
              <a:spcBef>
                <a:spcPts val="864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OBS_30_CNT_SOCIAL_CIRCLE ←→ OBS_60_CNT_SOCIAL_CIRCLE </a:t>
            </a:r>
            <a:endParaRPr/>
          </a:p>
          <a:p>
            <a:pPr marL="0" lvl="0" indent="0" algn="l" rtl="0">
              <a:spcBef>
                <a:spcPts val="864"/>
              </a:spcBef>
              <a:spcAft>
                <a:spcPts val="0"/>
              </a:spcAft>
              <a:buSzPct val="115000"/>
              <a:buNone/>
            </a:pPr>
            <a:r>
              <a:rPr lang="en-IN"/>
              <a:t>Above mentioned columns have Strong Positive Correlation</a:t>
            </a:r>
            <a:endParaRPr/>
          </a:p>
          <a:p>
            <a:pPr marL="0" lvl="0" indent="0" algn="l" rtl="0">
              <a:spcBef>
                <a:spcPts val="864"/>
              </a:spcBef>
              <a:spcAft>
                <a:spcPts val="0"/>
              </a:spcAft>
              <a:buSzPct val="115000"/>
              <a:buNone/>
            </a:pPr>
            <a:r>
              <a:rPr lang="en-IN"/>
              <a:t>.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IN"/>
              <a:t>Correlation when Target is 1 i.e. when Payment is Unsuccessful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Var1 ←→ Var2 AMT_CREDIT ←→ AMT_ANNUITY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AMT_ANNUITY ←→ AMT_GOODS_PRICE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LIVE_CITY_NOT_WORK_CITY ←→ REG_CITY_NOT_WORK_CITY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REG_REGION_NOT_WORK_REGIO ←→ LIVE_REGION_NOT_WORK_REGION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DEF_30_CNT_SOCIAL_CIRCLE ←→ DEF_60_CNT_SOCIAL_CIRCLE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AMT_GOODS_PRICE ←→ AMT_CREDIT </a:t>
            </a:r>
            <a:endParaRPr/>
          </a:p>
          <a:p>
            <a:pPr marL="285750" lvl="0" indent="-285750" algn="l" rtl="0">
              <a:spcBef>
                <a:spcPts val="936"/>
              </a:spcBef>
              <a:spcAft>
                <a:spcPts val="0"/>
              </a:spcAft>
              <a:buSzPct val="115000"/>
              <a:buChar char="•"/>
            </a:pPr>
            <a:r>
              <a:rPr lang="en-IN"/>
              <a:t>OBS_30_CNT_SOCIAL_CIRCLE ←→ OBS_60_CNT_SOCIAL_CIRCLE </a:t>
            </a:r>
            <a:endParaRPr/>
          </a:p>
          <a:p>
            <a:pPr marL="0" lvl="0" indent="0" algn="l" rtl="0">
              <a:spcBef>
                <a:spcPts val="936"/>
              </a:spcBef>
              <a:spcAft>
                <a:spcPts val="0"/>
              </a:spcAft>
              <a:buSzPct val="115000"/>
              <a:buNone/>
            </a:pPr>
            <a:r>
              <a:rPr lang="en-IN"/>
              <a:t>Above mentioned columns have Strong Positive Correlation. In the next slides, images are added which shows the correlation values of the above mentioned variables for both the cases i.e. Target 0 &amp; 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Google Shape;175;p5"/>
          <p:cNvSpPr txBox="1"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Insights and Results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IN"/>
              <a:t>10 Correlation </a:t>
            </a:r>
            <a:br>
              <a:rPr lang="en-IN"/>
            </a:br>
            <a:r>
              <a:rPr lang="en-IN"/>
              <a:t>For Target = 0 i.e. Other Cases</a:t>
            </a:r>
            <a:endParaRPr/>
          </a:p>
        </p:txBody>
      </p:sp>
      <p:pic>
        <p:nvPicPr>
          <p:cNvPr id="447" name="Google Shape;447;p5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482900" y="2519697"/>
            <a:ext cx="6187976" cy="326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For Target = 1 i.e. Payment Issues</a:t>
            </a:r>
            <a:endParaRPr/>
          </a:p>
        </p:txBody>
      </p:sp>
      <p:pic>
        <p:nvPicPr>
          <p:cNvPr id="453" name="Google Shape;453;p5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414314" y="2504456"/>
            <a:ext cx="6325148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Visualizations</a:t>
            </a:r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787" y="2632654"/>
            <a:ext cx="5103297" cy="308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99" y="2632654"/>
            <a:ext cx="5199529" cy="308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277" y="703729"/>
            <a:ext cx="5311756" cy="255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5977" y="703729"/>
            <a:ext cx="4746663" cy="255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277" y="3429000"/>
            <a:ext cx="5311757" cy="24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5976" y="3429000"/>
            <a:ext cx="4746663" cy="248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C3BB5-CCBA-DA6B-EACC-9E2C0C8F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  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AEB4-42CD-57FC-AD44-0A4A06F6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j-lt"/>
                <a:cs typeface="+mj-lt"/>
              </a:rPr>
              <a:t>  After performing the analysis, we can rectify whether a client will repay the loan or not. Also, the people who are likely to face problem in loan repayment are </a:t>
            </a:r>
            <a:r>
              <a:rPr lang="en-US" dirty="0" err="1">
                <a:ea typeface="+mj-lt"/>
                <a:cs typeface="+mj-lt"/>
              </a:rPr>
              <a:t>labourers</a:t>
            </a:r>
            <a:r>
              <a:rPr lang="en-US" dirty="0">
                <a:ea typeface="+mj-lt"/>
                <a:cs typeface="+mj-lt"/>
              </a:rPr>
              <a:t>  Also, people with Secondary /secondary special education might face problem in loan repayment. Moreover, those who are living in house/apartment are facing difficulty in loan repayment (may be because of extra home loan, EMIs and so on).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0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 descr="Person writing on a notepad">
            <a:extLst>
              <a:ext uri="{FF2B5EF4-FFF2-40B4-BE49-F238E27FC236}">
                <a16:creationId xmlns:a16="http://schemas.microsoft.com/office/drawing/2014/main" id="{D40C46DB-7F8B-DD4A-9E5F-0847BC8BD0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432" r="9085" b="71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0" name="Google Shape;180;p6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 dirty="0"/>
              <a:t>APPLICATION DATA</a:t>
            </a:r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4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4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6D60C-59EF-AB66-2A7C-D5D7A195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EBEBEB"/>
                </a:solidFill>
                <a:ea typeface="+mj-lt"/>
                <a:cs typeface="+mj-lt"/>
              </a:rPr>
              <a:t>Outliers</a:t>
            </a:r>
            <a:endParaRPr lang="en-US" b="1" dirty="0">
              <a:solidFill>
                <a:srgbClr val="EBEBEB"/>
              </a:solidFill>
            </a:endParaRPr>
          </a:p>
        </p:txBody>
      </p:sp>
      <p:sp useBgFill="1">
        <p:nvSpPr>
          <p:cNvPr id="86" name="Freeform: Shape 4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Google Shape;187;p7">
            <a:extLst>
              <a:ext uri="{FF2B5EF4-FFF2-40B4-BE49-F238E27FC236}">
                <a16:creationId xmlns:a16="http://schemas.microsoft.com/office/drawing/2014/main" id="{6053BBFE-0184-D029-A6B5-8A6681EE84E5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587795" y="3533859"/>
            <a:ext cx="8788661" cy="2807586"/>
          </a:xfrm>
          <a:prstGeom prst="rect">
            <a:avLst/>
          </a:prstGeom>
          <a:noFill/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A48F-C28C-73F2-2868-F7BF6A22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44" y="2627109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b="1" dirty="0"/>
              <a:t>Identifying Outliers (</a:t>
            </a:r>
            <a:r>
              <a:rPr lang="en-IN" dirty="0"/>
              <a:t>After Removing Unnecessary Columns</a:t>
            </a:r>
            <a:r>
              <a:rPr lang="en-IN" b="1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3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IN"/>
              <a:t>Count of Null value in all column</a:t>
            </a:r>
            <a:endParaRPr/>
          </a:p>
        </p:txBody>
      </p:sp>
      <p:pic>
        <p:nvPicPr>
          <p:cNvPr id="193" name="Google Shape;193;p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2332606" y="2052638"/>
            <a:ext cx="6488564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endParaRPr/>
          </a:p>
        </p:txBody>
      </p:sp>
      <p:pic>
        <p:nvPicPr>
          <p:cNvPr id="199" name="Google Shape;199;p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335990" y="2237733"/>
            <a:ext cx="8481795" cy="382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52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Ion</vt:lpstr>
      <vt:lpstr>Bank Loan Case Study</vt:lpstr>
      <vt:lpstr>Project Description</vt:lpstr>
      <vt:lpstr>Approach</vt:lpstr>
      <vt:lpstr>Tech-Stack Used</vt:lpstr>
      <vt:lpstr>Insights and Results</vt:lpstr>
      <vt:lpstr>APPLICATION DATA</vt:lpstr>
      <vt:lpstr>Outliers</vt:lpstr>
      <vt:lpstr>Count of Null value in all column</vt:lpstr>
      <vt:lpstr>PowerPoint Presentation</vt:lpstr>
      <vt:lpstr>Replacing all the outlier columns with median</vt:lpstr>
      <vt:lpstr>Target Variable</vt:lpstr>
      <vt:lpstr>Gender Variable</vt:lpstr>
      <vt:lpstr>NAME_HOUSING_TYPE</vt:lpstr>
      <vt:lpstr>Univariant Analysis</vt:lpstr>
      <vt:lpstr>Client amount credit range</vt:lpstr>
      <vt:lpstr>Client amount credit range payment issues</vt:lpstr>
      <vt:lpstr>OCCUPATION_TYPE</vt:lpstr>
      <vt:lpstr>PowerPoint Presentation</vt:lpstr>
      <vt:lpstr>NAME_INCOME_TYPE with no payment issues</vt:lpstr>
      <vt:lpstr>NAME_INCOME_TYPE with payment issues</vt:lpstr>
      <vt:lpstr>AMT_TOTAL_INCOME with no payment issues</vt:lpstr>
      <vt:lpstr>AMT_TOTAL_INCOME with payment issues</vt:lpstr>
      <vt:lpstr>CNT_FAMILY_MEMBERS with no payment issues </vt:lpstr>
      <vt:lpstr>CNT_FAMILY_MEMBERS with payment issues </vt:lpstr>
      <vt:lpstr>Univariate Analysis for TARGET variable</vt:lpstr>
      <vt:lpstr>CODE_GENDER</vt:lpstr>
      <vt:lpstr>NAME_FAMILY_STATUS</vt:lpstr>
      <vt:lpstr>NAME_HOUSING_TYPE</vt:lpstr>
      <vt:lpstr>Bivariate Analysis for TARGET variable</vt:lpstr>
      <vt:lpstr>TARGET variable(0)</vt:lpstr>
      <vt:lpstr>TARGET variable(1)</vt:lpstr>
      <vt:lpstr>Target 0: Total Income vs Family status </vt:lpstr>
      <vt:lpstr>Target 1: Total Income vs Family status </vt:lpstr>
      <vt:lpstr>PREVIOUS DATASET</vt:lpstr>
      <vt:lpstr>PowerPoint Presentation</vt:lpstr>
      <vt:lpstr>Imbalance Ratio</vt:lpstr>
      <vt:lpstr>PowerPoint Presentation</vt:lpstr>
      <vt:lpstr>PowerPoint Presentation</vt:lpstr>
      <vt:lpstr>PowerPoint Presentation</vt:lpstr>
      <vt:lpstr>Univariate Analysis</vt:lpstr>
      <vt:lpstr>PowerPoint Presentation</vt:lpstr>
      <vt:lpstr>PowerPoint Presentation</vt:lpstr>
      <vt:lpstr>PowerPoint Presentation</vt:lpstr>
      <vt:lpstr>PowerPoint Presentation</vt:lpstr>
      <vt:lpstr>bivariate</vt:lpstr>
      <vt:lpstr>PowerPoint Presentation</vt:lpstr>
      <vt:lpstr>PowerPoint Presentation</vt:lpstr>
      <vt:lpstr>Correlation</vt:lpstr>
      <vt:lpstr>PowerPoint Presentation</vt:lpstr>
      <vt:lpstr>10 Correlation  For Target = 0 i.e. Other Cases</vt:lpstr>
      <vt:lpstr>For Target = 1 i.e. Payment Issues</vt:lpstr>
      <vt:lpstr>Visualizations</vt:lpstr>
      <vt:lpstr>PowerPoint Presentation</vt:lpstr>
      <vt:lpstr>   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</dc:title>
  <dc:creator>gunjan madaan</dc:creator>
  <cp:revision>116</cp:revision>
  <dcterms:created xsi:type="dcterms:W3CDTF">2023-01-08T07:55:33Z</dcterms:created>
  <dcterms:modified xsi:type="dcterms:W3CDTF">2023-02-25T07:15:26Z</dcterms:modified>
</cp:coreProperties>
</file>